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61" r:id="rId3"/>
    <p:sldId id="307" r:id="rId4"/>
    <p:sldId id="306" r:id="rId5"/>
    <p:sldId id="293" r:id="rId6"/>
    <p:sldId id="294" r:id="rId7"/>
    <p:sldId id="295" r:id="rId8"/>
    <p:sldId id="296" r:id="rId9"/>
    <p:sldId id="297" r:id="rId10"/>
    <p:sldId id="298" r:id="rId11"/>
    <p:sldId id="270" r:id="rId12"/>
    <p:sldId id="299" r:id="rId13"/>
    <p:sldId id="302" r:id="rId14"/>
    <p:sldId id="303" r:id="rId15"/>
    <p:sldId id="269" r:id="rId16"/>
    <p:sldId id="300" r:id="rId17"/>
    <p:sldId id="301" r:id="rId18"/>
    <p:sldId id="304" r:id="rId19"/>
  </p:sldIdLst>
  <p:sldSz cx="10691813" cy="7559675"/>
  <p:notesSz cx="6888163" cy="100203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D22"/>
    <a:srgbClr val="4D4D4D"/>
    <a:srgbClr val="B70088"/>
    <a:srgbClr val="6AD1E2"/>
    <a:srgbClr val="D3F1F9"/>
    <a:srgbClr val="A8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95A989D8-732A-4360-A03A-1B78E27C80A9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2513" y="1252538"/>
            <a:ext cx="47831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4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0" cy="502754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0" cy="502754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77F96F01-CB0E-4D15-AF4B-FE9FEFECC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58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553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7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52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87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14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952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28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262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1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425513" y="6337426"/>
            <a:ext cx="3204927" cy="1122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" y="-1"/>
            <a:ext cx="10690393" cy="7560679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108642" y="4128380"/>
            <a:ext cx="8664166" cy="1801640"/>
          </a:xfrm>
          <a:prstGeom prst="rect">
            <a:avLst/>
          </a:prstGeom>
          <a:solidFill>
            <a:srgbClr val="6AD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8356" y="4314191"/>
            <a:ext cx="7617837" cy="112694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9" y="5844077"/>
            <a:ext cx="480756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3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A9C4E733-098B-4FE1-A9E0-F47F6E83A49E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77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7807D97F-3FE8-4E6F-BCFA-82D29636C86B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22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503971" indent="0">
              <a:buNone/>
              <a:defRPr sz="1600"/>
            </a:lvl2pPr>
            <a:lvl3pPr marL="1007943" indent="0">
              <a:buNone/>
              <a:defRPr sz="14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865E697-C74E-4619-BA14-D1D78758118A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2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25C90980-F4C9-4C99-943B-E233C1AD4E55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7E56A821-A386-43B1-8882-E0E7D40C541F}" type="datetime1">
              <a:rPr lang="ru-RU" smtClean="0"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3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2BF2CE1E-A6A1-453C-96BC-DF94500A913B}" type="datetime1">
              <a:rPr lang="ru-RU" smtClean="0"/>
              <a:t>30.09.2019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732B9896-F4C2-450E-A0EF-80BD2D3B9D3D}" type="datetime1">
              <a:rPr lang="ru-RU" smtClean="0"/>
              <a:t>30.09.2019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82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1E03351-7783-4DC1-8281-60EF86788F51}" type="datetime1">
              <a:rPr lang="ru-RU" smtClean="0"/>
              <a:t>30.09.2019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3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A039101F-E1A7-4B64-8ACA-E2148631BE1A}" type="datetime1">
              <a:rPr lang="ru-RU" smtClean="0"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DBA31CD0-3208-4805-8B50-A50D295578D0}" type="datetime1">
              <a:rPr lang="ru-RU" smtClean="0"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5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E23D2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" y="0"/>
            <a:ext cx="108642" cy="7559675"/>
          </a:xfrm>
          <a:prstGeom prst="rect">
            <a:avLst/>
          </a:prstGeom>
          <a:solidFill>
            <a:srgbClr val="6AD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522514" cy="819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1385180"/>
            <a:ext cx="9522514" cy="5423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4990" y="7006700"/>
            <a:ext cx="179258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 b="1">
                <a:solidFill>
                  <a:schemeClr val="tx1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2"/>
          <a:stretch/>
        </p:blipFill>
        <p:spPr>
          <a:xfrm>
            <a:off x="735062" y="6808958"/>
            <a:ext cx="565607" cy="5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7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6AD1E2"/>
          </a:solidFill>
          <a:latin typeface="+mn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Clr>
          <a:srgbClr val="B70088"/>
        </a:buClr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jpeg"/><Relationship Id="rId7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10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rgbClr val="E23D2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9A82CA7-28B2-4A4D-BA87-F0608D8813C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39273" y="3538105"/>
            <a:ext cx="7618413" cy="1125538"/>
          </a:xfrm>
          <a:effectLst>
            <a:reflection endPos="0" dist="50800" dir="5400000" sy="-100000" algn="bl" rotWithShape="0"/>
          </a:effectLst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АО «ЗАВОД «МАРС»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8343C1-CF07-4DCB-9408-6E4D7B5A2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35" y="2272423"/>
            <a:ext cx="1626742" cy="1042134"/>
          </a:xfrm>
          <a:prstGeom prst="rect">
            <a:avLst/>
          </a:prstGeom>
          <a:effectLst>
            <a:outerShdw blurRad="50800" dist="50800" dir="5400000" sx="91000" sy="91000" algn="ctr" rotWithShape="0">
              <a:srgbClr val="000000">
                <a:alpha val="81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22ACE-9C44-481C-8966-4CCCD8363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9" y="424873"/>
            <a:ext cx="2611254" cy="5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2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6FF20B-B6B6-42C9-B574-992CAD754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25" y="1753125"/>
            <a:ext cx="4995017" cy="39857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83726A-713A-44A3-9B46-64F71F75A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57" y="1136870"/>
            <a:ext cx="2772863" cy="20796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467A5360-3B7A-43C4-9710-95365B19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856" y="443546"/>
            <a:ext cx="8229600" cy="63215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ИЗГОТОВЛЕНИЕ СТЕКЛОТАБЛЕТОК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33D452-9509-4B32-8019-D775661A9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57" y="4465478"/>
            <a:ext cx="2772863" cy="2079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8D6188-E6F5-43CF-B35E-C910D3D38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17" y="2706179"/>
            <a:ext cx="3079171" cy="2079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03F748-8D5A-4764-9611-D6B3756261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1D56FF-939E-4200-B316-BAB9984414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07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44819AD-212C-44FD-BDFD-E8A79A3269BD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9388549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6AD1E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ИЗГОТОВЛЕНИЕ ГРАФИТОВОЙ ОСНАСТКИ</a:t>
            </a:r>
          </a:p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ЛЮБОЙ СЛОЖНОСТИ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491006E3-E1A5-467D-9F5C-C2F5775AB7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43" y="3779837"/>
            <a:ext cx="4428314" cy="2944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0C6B60-5985-4DA0-A64B-53DCC983C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35" y="4716284"/>
            <a:ext cx="2613208" cy="1959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5CDD99-823A-4937-BAEE-927470A00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9" y="1507421"/>
            <a:ext cx="4419471" cy="29443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76C847-0BB1-450D-A13D-AA817C27C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31" y="1507421"/>
            <a:ext cx="2525739" cy="20086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7049C8-D841-44FD-BDB4-E9925E0058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2C6D4E-59BB-4751-B863-141F77E93D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BB04ED-C77D-42B5-8822-43D35C95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70" y="492456"/>
            <a:ext cx="9851471" cy="6655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ОСНОВНЫЕ ТЕХНОЛОГИИ ПРЕДПРИЯТИЯ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5AEBD3C-D88E-4583-8E3B-04A3506DB6B6}"/>
              </a:ext>
            </a:extLst>
          </p:cNvPr>
          <p:cNvSpPr/>
          <p:nvPr/>
        </p:nvSpPr>
        <p:spPr>
          <a:xfrm>
            <a:off x="4068361" y="6765718"/>
            <a:ext cx="2896947" cy="393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ХОЛОДНАЯ ШТАМПОВКА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51E3EF-18E5-4B52-B69B-02763FE058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31"/>
          <a:stretch/>
        </p:blipFill>
        <p:spPr>
          <a:xfrm>
            <a:off x="1346068" y="1340401"/>
            <a:ext cx="8159882" cy="5242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D02353-7D6D-44C9-88B5-E30CAAF2A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32FEA6-EEA6-4CAA-A416-A76BDC409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7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BB04ED-C77D-42B5-8822-43D35C95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70" y="492456"/>
            <a:ext cx="9851471" cy="6655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ОСНОВНЫЕ ТЕХНОЛОГИИ ПРЕДПРИЯТИЯ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D6E548-C073-46D6-A4A4-76730CDB30F5}"/>
              </a:ext>
            </a:extLst>
          </p:cNvPr>
          <p:cNvSpPr/>
          <p:nvPr/>
        </p:nvSpPr>
        <p:spPr>
          <a:xfrm>
            <a:off x="1883978" y="1195041"/>
            <a:ext cx="677817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ВЫСОКОТЕМПЕРАТУРНЫЙ МЕТАЛЛОСТЕКЛЯННЫЙ СПАЙ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0F4ECEC-C970-4A74-92A6-D6CD0AE0695E}"/>
              </a:ext>
            </a:extLst>
          </p:cNvPr>
          <p:cNvSpPr/>
          <p:nvPr/>
        </p:nvSpPr>
        <p:spPr>
          <a:xfrm>
            <a:off x="2472009" y="6673265"/>
            <a:ext cx="560210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ГАЗОНАПОЛНЕННЫЕ КОНВЕЕРНЫЕ ПЕЧИ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F4EE6-4FBA-487A-8996-B1962DB1D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97" y="1690953"/>
            <a:ext cx="7320532" cy="48803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56F843-DBDD-4045-9748-DD0DCE068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CC5B88-CFC0-40A2-A582-7DDCEA6B5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70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BB04ED-C77D-42B5-8822-43D35C95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70" y="492456"/>
            <a:ext cx="9851471" cy="6655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ОСНОВНЫЕ ТЕХНОЛОГИИ ПРЕДПРИЯТИЯ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D6E548-C073-46D6-A4A4-76730CDB30F5}"/>
              </a:ext>
            </a:extLst>
          </p:cNvPr>
          <p:cNvSpPr/>
          <p:nvPr/>
        </p:nvSpPr>
        <p:spPr>
          <a:xfrm>
            <a:off x="1956821" y="1215929"/>
            <a:ext cx="677817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ПРОИЗВОДСТВО ИЗДЕЛИЙ ИЗ КЕРАМИКИ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52D523-C8AA-4FA0-9AB1-394510768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81" y="4537848"/>
            <a:ext cx="3220094" cy="2415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0E55F-3047-4ED9-AD31-7AF487F9F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17327" y="2866944"/>
            <a:ext cx="3289644" cy="2467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37E8E3-9BBE-4A0B-B47A-0B3B2F568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889" y="2866944"/>
            <a:ext cx="3289645" cy="2467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B36EE2-F469-43A8-8B5F-9199C600E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82" y="1804504"/>
            <a:ext cx="3220095" cy="2415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DDDB34-00E7-49B8-A791-402E670270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64BBC-E25D-40E6-B9DF-C1324AC1C5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3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BB04ED-C77D-42B5-8822-43D35C95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70" y="492456"/>
            <a:ext cx="9851471" cy="6655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ОСНОВНЫЕ ТЕХНОЛОГИИ ПРЕДПРИЯТИЯ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B17184-F23C-4A1E-92F3-9282F232BBDF}"/>
              </a:ext>
            </a:extLst>
          </p:cNvPr>
          <p:cNvSpPr/>
          <p:nvPr/>
        </p:nvSpPr>
        <p:spPr>
          <a:xfrm>
            <a:off x="3987188" y="1227973"/>
            <a:ext cx="2717434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ГАЛЬВАНОПОКРЫТИЕ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1A6029-725C-489A-B32E-9301CF4BE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1" y="1904897"/>
            <a:ext cx="6531459" cy="4354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3E31BA-DAC5-4AB3-9DDF-2094A0F6C773}"/>
              </a:ext>
            </a:extLst>
          </p:cNvPr>
          <p:cNvSpPr/>
          <p:nvPr/>
        </p:nvSpPr>
        <p:spPr>
          <a:xfrm>
            <a:off x="7249500" y="2388129"/>
            <a:ext cx="2717434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ХИМИЧЕСКОЕ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4AD903-8884-45AB-A4BB-22EC42E75229}"/>
              </a:ext>
            </a:extLst>
          </p:cNvPr>
          <p:cNvSpPr/>
          <p:nvPr/>
        </p:nvSpPr>
        <p:spPr>
          <a:xfrm>
            <a:off x="7249500" y="3094445"/>
            <a:ext cx="3442313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ЭЛЕКТРОЛИТИЧЕСКОЕ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E45AEC-590A-483D-8F2E-4FA98E464192}"/>
              </a:ext>
            </a:extLst>
          </p:cNvPr>
          <p:cNvSpPr/>
          <p:nvPr/>
        </p:nvSpPr>
        <p:spPr>
          <a:xfrm>
            <a:off x="7249500" y="3798887"/>
            <a:ext cx="2717434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НИКЕЛЬБОР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B03BB54-FD59-4A7E-A6CB-424D93B07CCB}"/>
              </a:ext>
            </a:extLst>
          </p:cNvPr>
          <p:cNvSpPr/>
          <p:nvPr/>
        </p:nvSpPr>
        <p:spPr>
          <a:xfrm>
            <a:off x="7249500" y="4212262"/>
            <a:ext cx="2717434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ЗОЛОЧЕНИЕ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89DDD07-7A3B-4E90-8E41-1A56CEFFBABF}"/>
              </a:ext>
            </a:extLst>
          </p:cNvPr>
          <p:cNvSpPr/>
          <p:nvPr/>
        </p:nvSpPr>
        <p:spPr>
          <a:xfrm>
            <a:off x="7249500" y="4563965"/>
            <a:ext cx="2717434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СЕРЕБРЕНИЕ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FF1C50C-09C0-43B4-BF42-5ECA2F98AFCB}"/>
              </a:ext>
            </a:extLst>
          </p:cNvPr>
          <p:cNvSpPr/>
          <p:nvPr/>
        </p:nvSpPr>
        <p:spPr>
          <a:xfrm>
            <a:off x="7249500" y="4954159"/>
            <a:ext cx="2717434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ОЛОВО-ВИСМУТ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CEB12E3-C93F-425F-97FF-4B1B26B2E3EB}"/>
              </a:ext>
            </a:extLst>
          </p:cNvPr>
          <p:cNvSpPr/>
          <p:nvPr/>
        </p:nvSpPr>
        <p:spPr>
          <a:xfrm>
            <a:off x="7249500" y="5320821"/>
            <a:ext cx="2717434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ОЛОВО-СВИНЕЦ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233261-B63A-4640-8779-CFFE1D4773DF}"/>
              </a:ext>
            </a:extLst>
          </p:cNvPr>
          <p:cNvSpPr/>
          <p:nvPr/>
        </p:nvSpPr>
        <p:spPr>
          <a:xfrm>
            <a:off x="7536449" y="2639074"/>
            <a:ext cx="2143536" cy="393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НИКЕЛИРОВАНИЕ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5E91C1-CA56-4591-8588-1FB2484579BB}"/>
              </a:ext>
            </a:extLst>
          </p:cNvPr>
          <p:cNvSpPr/>
          <p:nvPr/>
        </p:nvSpPr>
        <p:spPr>
          <a:xfrm>
            <a:off x="7621382" y="3365601"/>
            <a:ext cx="2143536" cy="393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НИКЕЛИРОВАНИЕ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6F5BC01-F3A7-46DD-ABB8-42BDE15F8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31D731-050D-4889-A05C-910ACE0D5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BB04ED-C77D-42B5-8822-43D35C95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70" y="492456"/>
            <a:ext cx="9851471" cy="6655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ОСНОВНЫЕ ТЕХНОЛОГИИ ПРЕДПРИЯТИЯ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D6E548-C073-46D6-A4A4-76730CDB30F5}"/>
              </a:ext>
            </a:extLst>
          </p:cNvPr>
          <p:cNvSpPr/>
          <p:nvPr/>
        </p:nvSpPr>
        <p:spPr>
          <a:xfrm>
            <a:off x="2819886" y="1157982"/>
            <a:ext cx="5052037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ИНСТРУМЕНТАЛЬНОЕ ПРОИЗВОДСТВО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FD2B7D1-2F4F-442A-BF29-11B51DEB9AEE}"/>
              </a:ext>
            </a:extLst>
          </p:cNvPr>
          <p:cNvSpPr/>
          <p:nvPr/>
        </p:nvSpPr>
        <p:spPr>
          <a:xfrm>
            <a:off x="3029237" y="6401693"/>
            <a:ext cx="4170393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ЭЛЕКТРОЭРРОЗИОННЫЕ СТАНКИ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D9CFC4D-3623-4AFD-96D9-F4159C98B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705" y="2766517"/>
            <a:ext cx="4038250" cy="26921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1DA38E-438A-40D4-A08D-615A2FC92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2530" y="2766515"/>
            <a:ext cx="4038251" cy="269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AB3423-0762-4738-AF92-F708409EB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1133" y="2766515"/>
            <a:ext cx="4038251" cy="269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7BCBA4-B95A-4943-AB85-3C1469027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92F929-7C20-4A12-81B5-EEEAC511E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58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BB04ED-C77D-42B5-8822-43D35C95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70" y="492456"/>
            <a:ext cx="9851471" cy="6655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ОСНОВНЫЕ ТЕХНОЛОГИИ ПРЕДПРИЯТИЯ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D6E548-C073-46D6-A4A4-76730CDB30F5}"/>
              </a:ext>
            </a:extLst>
          </p:cNvPr>
          <p:cNvSpPr/>
          <p:nvPr/>
        </p:nvSpPr>
        <p:spPr>
          <a:xfrm>
            <a:off x="3987188" y="1253500"/>
            <a:ext cx="2717434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ЛИТЬЕ ПЛАСТМАСС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1B229-A32B-4DF1-8AB6-7E501E377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8" y="1767579"/>
            <a:ext cx="5523177" cy="4142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674942-639D-4327-81B5-8790D8143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0" t="5255" b="21143"/>
          <a:stretch/>
        </p:blipFill>
        <p:spPr>
          <a:xfrm rot="16200000">
            <a:off x="5901962" y="2298590"/>
            <a:ext cx="5067946" cy="308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E9580F3-C763-44C1-A422-6C56B900859B}"/>
              </a:ext>
            </a:extLst>
          </p:cNvPr>
          <p:cNvSpPr/>
          <p:nvPr/>
        </p:nvSpPr>
        <p:spPr>
          <a:xfrm>
            <a:off x="3333870" y="6441571"/>
            <a:ext cx="3080362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ТЕРМОПЛАСТАВТОМАТЫ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191E71-FE37-4724-94BC-E16975DB98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FD000-0155-4538-B6CF-5F90679FE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28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D6E548-C073-46D6-A4A4-76730CDB30F5}"/>
              </a:ext>
            </a:extLst>
          </p:cNvPr>
          <p:cNvSpPr/>
          <p:nvPr/>
        </p:nvSpPr>
        <p:spPr>
          <a:xfrm>
            <a:off x="1863320" y="5266920"/>
            <a:ext cx="6747280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E-mail:       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info@zmars.ru   -   приемная </a:t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              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market@zmars.ru   -   отдел маркетинга</a:t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              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sale@zmars.ru   -   отдел сбыта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</a:t>
            </a:r>
            <a:endParaRPr lang="ru-RU" b="1" dirty="0">
              <a:solidFill>
                <a:schemeClr val="accent5">
                  <a:lumMod val="75000"/>
                </a:schemeClr>
              </a:solidFill>
              <a:cs typeface="Courier New" panose="02070309020205020404" pitchFamily="49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CB4321-10B1-4A43-A7C2-FFF7C8F4681A}"/>
              </a:ext>
            </a:extLst>
          </p:cNvPr>
          <p:cNvSpPr/>
          <p:nvPr/>
        </p:nvSpPr>
        <p:spPr>
          <a:xfrm>
            <a:off x="3040143" y="1412668"/>
            <a:ext cx="4914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Courier New" panose="02070309020205020404" pitchFamily="49" charset="0"/>
              </a:rPr>
              <a:t>АО "Завод "Марс"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2EEFF1-F769-476A-AE17-72CA93633BDF}"/>
              </a:ext>
            </a:extLst>
          </p:cNvPr>
          <p:cNvSpPr/>
          <p:nvPr/>
        </p:nvSpPr>
        <p:spPr>
          <a:xfrm>
            <a:off x="1863321" y="2292754"/>
            <a:ext cx="7804554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Адрес: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РОССИЯ, 172010,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Тверская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область, г. Торжок, 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      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ул. Луначарского, д.121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</a:t>
            </a:r>
            <a:endParaRPr lang="ru-RU" b="1" dirty="0">
              <a:solidFill>
                <a:schemeClr val="accent5">
                  <a:lumMod val="75000"/>
                </a:schemeClr>
              </a:solidFill>
              <a:cs typeface="Courier New" panose="02070309020205020404" pitchFamily="49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8E8EFB-F823-4E9E-A53B-86B7E74808D6}"/>
              </a:ext>
            </a:extLst>
          </p:cNvPr>
          <p:cNvSpPr/>
          <p:nvPr/>
        </p:nvSpPr>
        <p:spPr>
          <a:xfrm>
            <a:off x="1863320" y="4490210"/>
            <a:ext cx="5343525" cy="3939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Факс: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   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+7(48251) 9-29-49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662577-F685-42AA-B626-495838E5DE7D}"/>
              </a:ext>
            </a:extLst>
          </p:cNvPr>
          <p:cNvSpPr/>
          <p:nvPr/>
        </p:nvSpPr>
        <p:spPr>
          <a:xfrm>
            <a:off x="1863320" y="3281239"/>
            <a:ext cx="665202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Телефон: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+7(48251) 9-19-22 - приемная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                                   9-11-97 - отдел маркетинга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                                        9-20-20 - отдел сбыта 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3CA760-DD20-4DE7-BA25-951EF9118610}"/>
              </a:ext>
            </a:extLst>
          </p:cNvPr>
          <p:cNvSpPr/>
          <p:nvPr/>
        </p:nvSpPr>
        <p:spPr>
          <a:xfrm>
            <a:off x="4316922" y="6662535"/>
            <a:ext cx="2361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www.z-mars.ru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cs typeface="Courier New" panose="02070309020205020404" pitchFamily="49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A7B251-632A-40F2-B115-1B7BB2DE9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30" y="507745"/>
            <a:ext cx="1243352" cy="7965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62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1C0A3A-30BC-45DF-B9B7-341F6A470900}"/>
              </a:ext>
            </a:extLst>
          </p:cNvPr>
          <p:cNvSpPr txBox="1"/>
          <p:nvPr/>
        </p:nvSpPr>
        <p:spPr>
          <a:xfrm>
            <a:off x="1344753" y="1266086"/>
            <a:ext cx="325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Производственные </a:t>
            </a:r>
          </a:p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площади 34166,8 м2. </a:t>
            </a:r>
            <a:endParaRPr lang="ru-RU" sz="1800" dirty="0">
              <a:solidFill>
                <a:schemeClr val="accent5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8BE8CF-9CC3-409A-BF52-87BF1F46A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/>
          <a:stretch/>
        </p:blipFill>
        <p:spPr>
          <a:xfrm>
            <a:off x="813609" y="2107210"/>
            <a:ext cx="4313353" cy="4186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7DFCE4-3AF2-478D-9EE9-FDD5C643C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04" y="2908953"/>
            <a:ext cx="4512848" cy="3384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6BDDD0-9460-413E-8676-C706636BC294}"/>
              </a:ext>
            </a:extLst>
          </p:cNvPr>
          <p:cNvSpPr txBox="1"/>
          <p:nvPr/>
        </p:nvSpPr>
        <p:spPr>
          <a:xfrm>
            <a:off x="5656397" y="1266086"/>
            <a:ext cx="447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Собственную трансформаторную </a:t>
            </a:r>
          </a:p>
          <a:p>
            <a:pPr algn="just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подстанцию 110/10кВ мощностью 14 МВт*А, имеющую 2 независимых ввода по 110кВ.  </a:t>
            </a:r>
            <a:endParaRPr lang="ru-RU" sz="1800" dirty="0">
              <a:solidFill>
                <a:schemeClr val="accent5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FCB94A-79E4-4064-B99C-0C8A944CF702}"/>
              </a:ext>
            </a:extLst>
          </p:cNvPr>
          <p:cNvSpPr/>
          <p:nvPr/>
        </p:nvSpPr>
        <p:spPr>
          <a:xfrm>
            <a:off x="2757697" y="424962"/>
            <a:ext cx="5176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Предприятие имеет </a:t>
            </a:r>
            <a:endParaRPr lang="ru-RU" sz="3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BCB8F6-D512-49C0-BEEA-C0A376697B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1BC48B-78F5-4FFE-A64A-4C8184A373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BAB581-FAC5-49CD-9B86-E0DF2DE39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9" y="785585"/>
            <a:ext cx="4512847" cy="3384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8A70F-F992-4625-AA94-2F0283E972D8}"/>
              </a:ext>
            </a:extLst>
          </p:cNvPr>
          <p:cNvSpPr txBox="1"/>
          <p:nvPr/>
        </p:nvSpPr>
        <p:spPr>
          <a:xfrm>
            <a:off x="1163931" y="4400931"/>
            <a:ext cx="3638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Собственную пароводяную котельную общей мощность </a:t>
            </a:r>
          </a:p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82 Гкал/час. Обеспечивает</a:t>
            </a:r>
          </a:p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предприятие горячей водой и паром. </a:t>
            </a:r>
            <a:endParaRPr lang="ru-RU" sz="1800" dirty="0">
              <a:solidFill>
                <a:schemeClr val="accent5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CFC8F-07AC-4F7E-A554-74050637892A}"/>
              </a:ext>
            </a:extLst>
          </p:cNvPr>
          <p:cNvSpPr txBox="1"/>
          <p:nvPr/>
        </p:nvSpPr>
        <p:spPr>
          <a:xfrm>
            <a:off x="5595275" y="785585"/>
            <a:ext cx="47747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Для выполнения техпроцессов завод производит азот и водород на собственной станции. Получение азота происходит при использовании новых воздушных компрессоров фирмы «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Dalgakiran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». </a:t>
            </a:r>
          </a:p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dirty="0">
              <a:solidFill>
                <a:schemeClr val="accent5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CB7A22-E7BD-4D04-882A-170F1D04C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03" y="2830568"/>
            <a:ext cx="4512846" cy="3384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A60AD5-239A-4CE7-95BB-3DA335B10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8263A0-A36E-49FD-8C67-1FA736CC59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2121370B-2710-4618-8960-C7B1CDED5CB9}"/>
              </a:ext>
            </a:extLst>
          </p:cNvPr>
          <p:cNvSpPr txBox="1"/>
          <p:nvPr/>
        </p:nvSpPr>
        <p:spPr>
          <a:xfrm>
            <a:off x="637446" y="345520"/>
            <a:ext cx="94169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Основной деятельностью АО «Завод «МАРС» является производство металлостеклянных и металлокерамических корпусов для микроэлектроники, выводных рамок, а так же проходных изоляторов для конденсаторов. В данных областях предприятие занимает лидирующее место на рынке России, по некоторым позициям являясь единственным поставщиком.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DD7EF52F-6687-4B3F-8690-ABB0FC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6"/>
          <a:stretch/>
        </p:blipFill>
        <p:spPr>
          <a:xfrm>
            <a:off x="2348035" y="5578903"/>
            <a:ext cx="2350021" cy="1635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C8F6FFFD-47CE-48AF-A505-52CF4708F8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"/>
          <a:stretch/>
        </p:blipFill>
        <p:spPr>
          <a:xfrm>
            <a:off x="5692949" y="5506567"/>
            <a:ext cx="2509758" cy="1707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FEA276E5-411A-49CE-BD38-F278BA916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16" y="3526731"/>
            <a:ext cx="2509758" cy="18557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C149E1A-43C9-483F-B1EE-C1E60FD7C7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731" y="3526731"/>
            <a:ext cx="2669133" cy="1774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F204FDD-1BD5-4D98-9277-8A6DAC6A7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2" y="3526731"/>
            <a:ext cx="2463540" cy="18557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9CB595-432F-420D-A57F-170ACE7DC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F2E7C6-B5C7-477A-B14A-8F3EE799BA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5" y="7004606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6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>
            <a:extLst>
              <a:ext uri="{FF2B5EF4-FFF2-40B4-BE49-F238E27FC236}">
                <a16:creationId xmlns:a16="http://schemas.microsoft.com/office/drawing/2014/main" id="{0D346733-A124-46F0-84A8-20230FAE685C}"/>
              </a:ext>
            </a:extLst>
          </p:cNvPr>
          <p:cNvSpPr txBox="1"/>
          <p:nvPr/>
        </p:nvSpPr>
        <p:spPr>
          <a:xfrm>
            <a:off x="1371100" y="347514"/>
            <a:ext cx="794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КОРПУСА ДЛЯ СИЛОВЫХ ПРИБОРОВ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88A85D7-6518-45D9-AC4C-8E5246A16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31" y="1289654"/>
            <a:ext cx="4406643" cy="2929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30CF916-F750-4664-9B1F-1D9C40CB9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3002029"/>
            <a:ext cx="4583982" cy="3453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FD2B2B-CF94-4783-932E-5D831D53AF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D7D95D-D04E-46C9-89CA-F5CCACE85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FAF5A8-2A76-4F52-BA7D-97A54FEBC9FB}"/>
              </a:ext>
            </a:extLst>
          </p:cNvPr>
          <p:cNvSpPr txBox="1"/>
          <p:nvPr/>
        </p:nvSpPr>
        <p:spPr>
          <a:xfrm>
            <a:off x="2976462" y="348011"/>
            <a:ext cx="551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ПРОХОДНЫЕ ИЗОЛЯТОРЫ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BEC798-EE60-4523-BC04-3D7185D3A9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r="11547"/>
          <a:stretch/>
        </p:blipFill>
        <p:spPr>
          <a:xfrm>
            <a:off x="755777" y="4179885"/>
            <a:ext cx="2807297" cy="2105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576455-4550-4993-94FD-ED0020F8F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2415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2E14EF-9650-45EB-8FED-4E37F32B4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0" y="6942019"/>
            <a:ext cx="1584883" cy="3318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73AC53-578F-4904-8CE0-3F7C797FE9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51" y="1449504"/>
            <a:ext cx="2838347" cy="2041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9301CE-CAF5-48D5-B920-5B3C224C1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313" y="3828848"/>
            <a:ext cx="2674385" cy="2715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D2D061-899F-40E9-8D84-EB937A8FFC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3" y="1449504"/>
            <a:ext cx="2818493" cy="2038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6F997E-177C-481E-8E5C-E22FE1B620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27" y="1683169"/>
            <a:ext cx="4370158" cy="3180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18CC5B-C134-45CF-BD75-F012D00E4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6" y="4566190"/>
            <a:ext cx="1924600" cy="227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798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A2FCAE3-810A-4EF6-8AFC-471CF809FB38}"/>
              </a:ext>
            </a:extLst>
          </p:cNvPr>
          <p:cNvSpPr txBox="1"/>
          <p:nvPr/>
        </p:nvSpPr>
        <p:spPr>
          <a:xfrm>
            <a:off x="2341718" y="341555"/>
            <a:ext cx="6008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КОРПУСА ДЛЯ МИКРОСХЕМ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DB07FE-D3AC-4A27-9D8B-1E33227BC0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22798" r="6498"/>
          <a:stretch/>
        </p:blipFill>
        <p:spPr>
          <a:xfrm>
            <a:off x="6551974" y="4128664"/>
            <a:ext cx="3230405" cy="2437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CF497E-88AA-4828-B596-7A0216585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t="23530" r="34114" b="30147"/>
          <a:stretch/>
        </p:blipFill>
        <p:spPr>
          <a:xfrm>
            <a:off x="1551736" y="4124805"/>
            <a:ext cx="3215256" cy="2437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2D4A38-249B-4E0B-B043-C3D7BDED9F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6" t="23379" r="32900" b="35111"/>
          <a:stretch/>
        </p:blipFill>
        <p:spPr>
          <a:xfrm>
            <a:off x="1535501" y="1096773"/>
            <a:ext cx="3230405" cy="24378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E159B6-5FEE-4A8D-8D7C-835241B580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75" y="1096773"/>
            <a:ext cx="3230405" cy="24378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F773F4-8327-46EC-8065-820F9CFBE2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76" y="2415383"/>
            <a:ext cx="3230405" cy="2437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BB85427-5D76-4CFB-B9E6-140EE7DDFC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20CCE26-5910-42C0-A88A-FB05F1F66D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7C8FB4-A454-40CF-A3AD-41AD557B538D}"/>
              </a:ext>
            </a:extLst>
          </p:cNvPr>
          <p:cNvSpPr txBox="1"/>
          <p:nvPr/>
        </p:nvSpPr>
        <p:spPr>
          <a:xfrm>
            <a:off x="787442" y="393490"/>
            <a:ext cx="933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ЦОКОЛЯ МЕТАЛЛОСТЕКЛЯННЫЕ ДЛЯ РЕЛЕ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D6F34A-DE83-45CD-8276-2B0C32465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8192" r="29300" b="29395"/>
          <a:stretch/>
        </p:blipFill>
        <p:spPr>
          <a:xfrm>
            <a:off x="1567071" y="1359196"/>
            <a:ext cx="7776953" cy="4841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10DBE0-F551-4DA1-829D-B7C3ACB79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357308-CBF8-4577-A6B8-C0E6483D4B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3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68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20A7F-5A2B-47AD-B495-371335A1198F}"/>
              </a:ext>
            </a:extLst>
          </p:cNvPr>
          <p:cNvSpPr txBox="1"/>
          <p:nvPr/>
        </p:nvSpPr>
        <p:spPr>
          <a:xfrm>
            <a:off x="3312336" y="328720"/>
            <a:ext cx="406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РАМКИ ВЫВОДНЫЕ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70941-7F2A-4EAE-80DE-5732EA2DB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1" y="1238249"/>
            <a:ext cx="7229387" cy="5272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FA44B7-57C3-4134-B385-D26AB6F7E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4" y="6881091"/>
            <a:ext cx="704164" cy="4511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3A67DB-9124-49AD-9903-A23C2C2A7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9" y="6940695"/>
            <a:ext cx="1584883" cy="3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0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6AD1E3"/>
      </a:dk2>
      <a:lt2>
        <a:srgbClr val="E7E6E6"/>
      </a:lt2>
      <a:accent1>
        <a:srgbClr val="6AD1E3"/>
      </a:accent1>
      <a:accent2>
        <a:srgbClr val="B70088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эл шрифт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2666</TotalTime>
  <Words>268</Words>
  <Application>Microsoft Office PowerPoint</Application>
  <PresentationFormat>Произвольный</PresentationFormat>
  <Paragraphs>63</Paragraphs>
  <Slides>18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Courier New</vt:lpstr>
      <vt:lpstr>Тема Office</vt:lpstr>
      <vt:lpstr>АО «ЗАВОД «МАРС»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ИЗГОТОВЛЕНИЕ СТЕКЛОТАБЛЕТОК</vt:lpstr>
      <vt:lpstr>Презентация PowerPoint</vt:lpstr>
      <vt:lpstr>ОСНОВНЫЕ ТЕХНОЛОГИИ ПРЕДПРИЯТИЯ</vt:lpstr>
      <vt:lpstr>ОСНОВНЫЕ ТЕХНОЛОГИИ ПРЕДПРИЯТИЯ</vt:lpstr>
      <vt:lpstr>ОСНОВНЫЕ ТЕХНОЛОГИИ ПРЕДПРИЯТИЯ</vt:lpstr>
      <vt:lpstr>ОСНОВНЫЕ ТЕХНОЛОГИИ ПРЕДПРИЯТИЯ</vt:lpstr>
      <vt:lpstr>ОСНОВНЫЕ ТЕХНОЛОГИИ ПРЕДПРИЯТИЯ</vt:lpstr>
      <vt:lpstr>ОСНОВНЫЕ ТЕХНОЛОГИИ ПРЕДПРИЯТИЯ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Труфакин Владимир Александрович</dc:creator>
  <cp:lastModifiedBy>Андрей Кузьменко</cp:lastModifiedBy>
  <cp:revision>216</cp:revision>
  <cp:lastPrinted>2018-09-26T13:14:09Z</cp:lastPrinted>
  <dcterms:created xsi:type="dcterms:W3CDTF">2017-12-27T11:53:17Z</dcterms:created>
  <dcterms:modified xsi:type="dcterms:W3CDTF">2019-09-30T11:08:51Z</dcterms:modified>
</cp:coreProperties>
</file>